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50" r:id="rId2"/>
  </p:sldMasterIdLst>
  <p:notesMasterIdLst>
    <p:notesMasterId r:id="rId10"/>
  </p:notesMasterIdLst>
  <p:handoutMasterIdLst>
    <p:handoutMasterId r:id="rId11"/>
  </p:handoutMasterIdLst>
  <p:sldIdLst>
    <p:sldId id="329" r:id="rId3"/>
    <p:sldId id="330" r:id="rId4"/>
    <p:sldId id="331" r:id="rId5"/>
    <p:sldId id="333" r:id="rId6"/>
    <p:sldId id="335" r:id="rId7"/>
    <p:sldId id="334" r:id="rId8"/>
    <p:sldId id="332" r:id="rId9"/>
  </p:sldIdLst>
  <p:sldSz cx="14630400" cy="8229600"/>
  <p:notesSz cx="7010400" cy="9296400"/>
  <p:defaultTextStyle>
    <a:defPPr>
      <a:defRPr lang="en-US"/>
    </a:defPPr>
    <a:lvl1pPr marL="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8CA51D65-144F-4D4C-A08F-BBBA44B94798}">
          <p14:sldIdLst>
            <p14:sldId id="329"/>
          </p14:sldIdLst>
        </p14:section>
        <p14:section name="Project Planning" id="{FB9B7265-6DD9-4E7B-AD81-E22001B1EAB7}">
          <p14:sldIdLst>
            <p14:sldId id="330"/>
            <p14:sldId id="331"/>
            <p14:sldId id="333"/>
            <p14:sldId id="335"/>
            <p14:sldId id="334"/>
            <p14:sldId id="3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3445"/>
    <a:srgbClr val="221E1F"/>
    <a:srgbClr val="CADB2D"/>
    <a:srgbClr val="CADB2C"/>
    <a:srgbClr val="404041"/>
    <a:srgbClr val="7E8286"/>
    <a:srgbClr val="D03539"/>
    <a:srgbClr val="4C94EA"/>
    <a:srgbClr val="4B94EA"/>
    <a:srgbClr val="4BAC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0926" autoAdjust="0"/>
  </p:normalViewPr>
  <p:slideViewPr>
    <p:cSldViewPr snapToGrid="0" snapToObjects="1">
      <p:cViewPr varScale="1">
        <p:scale>
          <a:sx n="71" d="100"/>
          <a:sy n="71" d="100"/>
        </p:scale>
        <p:origin x="540" y="72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56E46D5-EB62-E446-B636-80D132E99B79}" type="datetime1">
              <a:rPr lang="en-CA" smtClean="0"/>
              <a:t>2022-05-14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57827A6-8377-AD43-8345-484E00B903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4659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5A2C158-DCEE-CD46-8B8A-72C2F5406A32}" type="datetime1">
              <a:rPr lang="en-CA" smtClean="0"/>
              <a:t>2022-05-14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E8138E3-CE33-6848-82E1-71C3C4E830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1982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228600" y="191006"/>
            <a:ext cx="14245389" cy="832416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93202" y="1407695"/>
            <a:ext cx="13439366" cy="832416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indent="0">
              <a:buNone/>
              <a:defRPr sz="24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493202" y="2466474"/>
            <a:ext cx="13439366" cy="4608606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285750" indent="-285750">
              <a:buFont typeface="Arial" charset="0"/>
              <a:buChar char="•"/>
              <a:defRPr sz="1600">
                <a:latin typeface="Arial"/>
                <a:cs typeface="Arial"/>
              </a:defRPr>
            </a:lvl1pPr>
            <a:lvl2pPr marL="594360" indent="-228600">
              <a:defRPr sz="1600"/>
            </a:lvl2pPr>
            <a:lvl3pPr marL="914400" indent="-228600">
              <a:buFont typeface="Wingdings" charset="2"/>
              <a:buChar char="Ø"/>
              <a:defRPr sz="1600"/>
            </a:lvl3pPr>
          </a:lstStyle>
          <a:p>
            <a:pPr marL="285750" marR="0" lvl="0" indent="-28575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124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2032" y="1233378"/>
            <a:ext cx="3323227" cy="61780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69336" y="1624263"/>
            <a:ext cx="2973972" cy="5371959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indent="0">
              <a:buNone/>
              <a:defRPr sz="16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492564" y="1440248"/>
            <a:ext cx="10560320" cy="921935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indent="0">
              <a:buNone/>
              <a:defRPr sz="24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492431" y="2661745"/>
            <a:ext cx="10560426" cy="4605328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285750" indent="-285750">
              <a:buFont typeface="Arial" charset="0"/>
              <a:buChar char="•"/>
              <a:defRPr sz="1600">
                <a:latin typeface="Arial"/>
                <a:cs typeface="Arial"/>
              </a:defRPr>
            </a:lvl1pPr>
            <a:lvl2pPr marL="594360" indent="-228600">
              <a:defRPr sz="1600"/>
            </a:lvl2pPr>
            <a:lvl3pPr marL="914400" indent="-228600">
              <a:buFont typeface="Wingdings" charset="2"/>
              <a:buChar char="Ø"/>
              <a:defRPr sz="1600"/>
            </a:lvl3pPr>
          </a:lstStyle>
          <a:p>
            <a:pPr marL="285750" marR="0" lvl="0" indent="-28575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276726" y="264696"/>
            <a:ext cx="14088979" cy="658942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9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760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59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1010548" y="4020058"/>
            <a:ext cx="12763118" cy="0"/>
          </a:xfrm>
          <a:prstGeom prst="line">
            <a:avLst/>
          </a:prstGeom>
          <a:ln w="12700">
            <a:solidFill>
              <a:srgbClr val="4C525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CheckMark cop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4130" y="3280054"/>
            <a:ext cx="267491" cy="178739"/>
          </a:xfrm>
          <a:prstGeom prst="rect">
            <a:avLst/>
          </a:prstGeom>
        </p:spPr>
      </p:pic>
      <p:pic>
        <p:nvPicPr>
          <p:cNvPr id="10" name="Picture 9" descr="CheckMark cop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4130" y="4149629"/>
            <a:ext cx="267491" cy="178739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1010548" y="4865805"/>
            <a:ext cx="12763118" cy="0"/>
          </a:xfrm>
          <a:prstGeom prst="line">
            <a:avLst/>
          </a:prstGeom>
          <a:ln w="12700">
            <a:solidFill>
              <a:srgbClr val="4C525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CheckMark cop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4130" y="4984790"/>
            <a:ext cx="267491" cy="178739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>
            <a:off x="1010548" y="5744502"/>
            <a:ext cx="12763118" cy="0"/>
          </a:xfrm>
          <a:prstGeom prst="line">
            <a:avLst/>
          </a:prstGeom>
          <a:ln w="12700">
            <a:solidFill>
              <a:srgbClr val="4C525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CheckMark cop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4130" y="5860255"/>
            <a:ext cx="267491" cy="178739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92506" y="291642"/>
            <a:ext cx="5111635" cy="640080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9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"/>
          </p:nvPr>
        </p:nvSpPr>
        <p:spPr>
          <a:xfrm>
            <a:off x="3145574" y="1835593"/>
            <a:ext cx="8229277" cy="665480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9588500" y="3237439"/>
            <a:ext cx="4185166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1">
                <a:solidFill>
                  <a:srgbClr val="CADB2C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1630363" y="3248022"/>
            <a:ext cx="7842250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1" name="Text Placeholder 8"/>
          <p:cNvSpPr>
            <a:spLocks noGrp="1"/>
          </p:cNvSpPr>
          <p:nvPr>
            <p:ph type="body" sz="quarter" idx="28"/>
          </p:nvPr>
        </p:nvSpPr>
        <p:spPr>
          <a:xfrm>
            <a:off x="1630363" y="4095444"/>
            <a:ext cx="7842250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1630363" y="4941275"/>
            <a:ext cx="7842250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3" name="Text Placeholder 8"/>
          <p:cNvSpPr>
            <a:spLocks noGrp="1"/>
          </p:cNvSpPr>
          <p:nvPr>
            <p:ph type="body" sz="quarter" idx="30"/>
          </p:nvPr>
        </p:nvSpPr>
        <p:spPr>
          <a:xfrm>
            <a:off x="1630363" y="5822024"/>
            <a:ext cx="7842250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 dirty="0"/>
              <a:t>Scarsin CONFIDENTIAL - page #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2"/>
          </p:nvPr>
        </p:nvSpPr>
        <p:spPr>
          <a:xfrm>
            <a:off x="9588500" y="4091920"/>
            <a:ext cx="4185166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1">
                <a:solidFill>
                  <a:srgbClr val="CADB2C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33"/>
          </p:nvPr>
        </p:nvSpPr>
        <p:spPr>
          <a:xfrm>
            <a:off x="9588500" y="4942795"/>
            <a:ext cx="4185166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1">
                <a:solidFill>
                  <a:srgbClr val="CADB2C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34"/>
          </p:nvPr>
        </p:nvSpPr>
        <p:spPr>
          <a:xfrm>
            <a:off x="9588500" y="5821491"/>
            <a:ext cx="4185166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1">
                <a:solidFill>
                  <a:srgbClr val="CADB2C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58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999038" y="7788686"/>
            <a:ext cx="4632325" cy="4381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Scarsin CONFIDENTIAL - page #</a:t>
            </a:r>
          </a:p>
        </p:txBody>
      </p:sp>
    </p:spTree>
    <p:extLst>
      <p:ext uri="{BB962C8B-B14F-4D97-AF65-F5344CB8AC3E}">
        <p14:creationId xmlns:p14="http://schemas.microsoft.com/office/powerpoint/2010/main" val="3413389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375400" y="5740346"/>
            <a:ext cx="6451600" cy="726440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375400" y="3619500"/>
            <a:ext cx="6451600" cy="2006546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indent="0">
              <a:buNone/>
              <a:defRPr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>
          <a:xfrm>
            <a:off x="111919" y="7797800"/>
            <a:ext cx="6075362" cy="359784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page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1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228600" y="359448"/>
            <a:ext cx="8140085" cy="703542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9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93202" y="1880283"/>
            <a:ext cx="12630368" cy="832416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indent="0">
              <a:buNone/>
              <a:defRPr sz="24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493202" y="2916926"/>
            <a:ext cx="12630368" cy="4158154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285750" indent="-285750">
              <a:buFont typeface="Arial" charset="0"/>
              <a:buChar char="•"/>
              <a:defRPr sz="1600">
                <a:latin typeface="Arial"/>
                <a:cs typeface="Arial"/>
              </a:defRPr>
            </a:lvl1pPr>
            <a:lvl2pPr marL="594360" indent="-228600">
              <a:defRPr sz="1600"/>
            </a:lvl2pPr>
            <a:lvl3pPr marL="914400" indent="-228600">
              <a:buFont typeface="Wingdings" charset="2"/>
              <a:buChar char="Ø"/>
              <a:defRPr sz="1600"/>
            </a:lvl3pPr>
          </a:lstStyle>
          <a:p>
            <a:pPr marL="285750" marR="0" lvl="0" indent="-28575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757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B6CED0D-4FD1-461A-B50C-DC4DD2FE5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" t="79558" r="-125" b="-818"/>
          <a:stretch/>
        </p:blipFill>
        <p:spPr>
          <a:xfrm>
            <a:off x="-12700" y="7510117"/>
            <a:ext cx="14677400" cy="742122"/>
          </a:xfrm>
          <a:prstGeom prst="rect">
            <a:avLst/>
          </a:prstGeom>
        </p:spPr>
      </p:pic>
      <p:sp>
        <p:nvSpPr>
          <p:cNvPr id="14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999038" y="7788686"/>
            <a:ext cx="46323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page #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AE8C20-EDBF-4FF0-911A-B16BB4C5F92B}"/>
              </a:ext>
            </a:extLst>
          </p:cNvPr>
          <p:cNvSpPr/>
          <p:nvPr userDrawn="1"/>
        </p:nvSpPr>
        <p:spPr>
          <a:xfrm>
            <a:off x="0" y="-25402"/>
            <a:ext cx="14630400" cy="1138791"/>
          </a:xfrm>
          <a:prstGeom prst="rect">
            <a:avLst/>
          </a:prstGeom>
          <a:solidFill>
            <a:srgbClr val="2E344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3E9E14-C9B9-4580-B21B-AB84E5AB5DBD}"/>
              </a:ext>
            </a:extLst>
          </p:cNvPr>
          <p:cNvSpPr/>
          <p:nvPr userDrawn="1"/>
        </p:nvSpPr>
        <p:spPr>
          <a:xfrm>
            <a:off x="200659" y="168443"/>
            <a:ext cx="14246861" cy="79935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6641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5" r:id="rId2"/>
    <p:sldLayoutId id="2147483698" r:id="rId3"/>
    <p:sldLayoutId id="2147483677" r:id="rId4"/>
  </p:sldLayoutIdLst>
  <p:hf hdr="0" dt="0"/>
  <p:txStyles>
    <p:titleStyle>
      <a:lvl1pPr algn="ctr" defTabSz="731520" rtl="0" eaLnBrk="1" latinLnBrk="0" hangingPunct="1">
        <a:spcBef>
          <a:spcPct val="0"/>
        </a:spcBef>
        <a:buNone/>
        <a:defRPr sz="7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40" indent="-548640" algn="l" defTabSz="731520" rtl="0" eaLnBrk="1" latinLnBrk="0" hangingPunct="1">
        <a:spcBef>
          <a:spcPct val="20000"/>
        </a:spcBef>
        <a:buFont typeface="Arial"/>
        <a:buChar char="•"/>
        <a:defRPr sz="5100" kern="1200">
          <a:solidFill>
            <a:schemeClr val="tx1"/>
          </a:solidFill>
          <a:latin typeface="+mn-lt"/>
          <a:ea typeface="+mn-ea"/>
          <a:cs typeface="+mn-cs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–"/>
        <a:defRPr sz="45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167318A-F970-489E-BF08-5927040F3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68" y="0"/>
            <a:ext cx="14631868" cy="82304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51F796-8328-417C-87C9-C0D5326ADBEB}"/>
              </a:ext>
            </a:extLst>
          </p:cNvPr>
          <p:cNvSpPr/>
          <p:nvPr userDrawn="1"/>
        </p:nvSpPr>
        <p:spPr>
          <a:xfrm>
            <a:off x="5685974" y="3039440"/>
            <a:ext cx="7556500" cy="3947373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527EF5-DE65-4D6F-9BFC-EF6F87D8569B}"/>
              </a:ext>
            </a:extLst>
          </p:cNvPr>
          <p:cNvSpPr/>
          <p:nvPr userDrawn="1"/>
        </p:nvSpPr>
        <p:spPr>
          <a:xfrm>
            <a:off x="5886634" y="3327944"/>
            <a:ext cx="7155180" cy="3352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1707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2" r:id="rId2"/>
    <p:sldLayoutId id="2147483699" r:id="rId3"/>
  </p:sldLayoutIdLst>
  <p:hf hdr="0" dt="0"/>
  <p:txStyles>
    <p:titleStyle>
      <a:lvl1pPr algn="ctr" defTabSz="731520" rtl="0" eaLnBrk="1" latinLnBrk="0" hangingPunct="1">
        <a:spcBef>
          <a:spcPct val="0"/>
        </a:spcBef>
        <a:buNone/>
        <a:defRPr sz="7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40" indent="-548640" algn="l" defTabSz="731520" rtl="0" eaLnBrk="1" latinLnBrk="0" hangingPunct="1">
        <a:spcBef>
          <a:spcPct val="20000"/>
        </a:spcBef>
        <a:buFont typeface="Arial"/>
        <a:buChar char="•"/>
        <a:defRPr sz="5100" kern="1200">
          <a:solidFill>
            <a:schemeClr val="tx1"/>
          </a:solidFill>
          <a:latin typeface="+mn-lt"/>
          <a:ea typeface="+mn-ea"/>
          <a:cs typeface="+mn-cs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–"/>
        <a:defRPr sz="45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15.png"/><Relationship Id="rId7" Type="http://schemas.openxmlformats.org/officeDocument/2006/relationships/image" Target="../media/image24.png"/><Relationship Id="rId12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11" Type="http://schemas.openxmlformats.org/officeDocument/2006/relationships/image" Target="../media/image17.png"/><Relationship Id="rId5" Type="http://schemas.openxmlformats.org/officeDocument/2006/relationships/image" Target="../media/image22.png"/><Relationship Id="rId10" Type="http://schemas.openxmlformats.org/officeDocument/2006/relationships/image" Target="../media/image16.png"/><Relationship Id="rId4" Type="http://schemas.openxmlformats.org/officeDocument/2006/relationships/image" Target="../media/image21.jpe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anitacosmica/FinalProject_RoadTrippr/blob/main/TRIPPR%20Milestones%20051322.xlsx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Museums Pictures | Download Free Images on Unsplash">
            <a:extLst>
              <a:ext uri="{FF2B5EF4-FFF2-40B4-BE49-F238E27FC236}">
                <a16:creationId xmlns:a16="http://schemas.microsoft.com/office/drawing/2014/main" id="{9DD7CDE6-638E-FF16-712C-3782F7C25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709" y="1428998"/>
            <a:ext cx="1079046" cy="71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998210" y="5925109"/>
            <a:ext cx="6451600" cy="704291"/>
          </a:xfrm>
        </p:spPr>
        <p:txBody>
          <a:bodyPr/>
          <a:lstStyle/>
          <a:p>
            <a:r>
              <a:rPr lang="en-CA" sz="1400" dirty="0"/>
              <a:t>Designed By:</a:t>
            </a:r>
          </a:p>
          <a:p>
            <a:r>
              <a:rPr lang="en-CA" sz="1600" dirty="0"/>
              <a:t>Juanita, Tanav, Bryan, Keith, Eve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215380" y="3619500"/>
            <a:ext cx="6451600" cy="2006546"/>
          </a:xfrm>
        </p:spPr>
        <p:txBody>
          <a:bodyPr anchor="ctr"/>
          <a:lstStyle/>
          <a:p>
            <a:pPr algn="ctr">
              <a:lnSpc>
                <a:spcPts val="5700"/>
              </a:lnSpc>
            </a:pPr>
            <a:r>
              <a:rPr lang="en-CA" sz="6000" dirty="0"/>
              <a:t>Tri</a:t>
            </a:r>
            <a:r>
              <a:rPr lang="en-CA" sz="6600" dirty="0">
                <a:solidFill>
                  <a:schemeClr val="accent4"/>
                </a:solidFill>
                <a:latin typeface="+mn-lt"/>
              </a:rPr>
              <a:t>pp</a:t>
            </a:r>
            <a:r>
              <a:rPr lang="en-CA" sz="6000" dirty="0"/>
              <a:t>r</a:t>
            </a:r>
          </a:p>
          <a:p>
            <a:pPr algn="ctr">
              <a:lnSpc>
                <a:spcPts val="5700"/>
              </a:lnSpc>
            </a:pPr>
            <a:r>
              <a:rPr lang="en-CA" sz="2000" dirty="0"/>
              <a:t>A fun tool to assist your travel decision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4F7D4-075D-E725-785D-F93F9357A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78063">
            <a:off x="800685" y="3164112"/>
            <a:ext cx="1449094" cy="92757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CD8BEF8-9D0F-6280-8811-A596B3480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2071">
            <a:off x="413059" y="2051333"/>
            <a:ext cx="1049830" cy="104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E07DAAB-EE08-3A04-748A-FF5CE0188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54542">
            <a:off x="730232" y="1147317"/>
            <a:ext cx="1373720" cy="97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C2A5FB-4427-046A-F380-89B850FE6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4410" y="2074437"/>
            <a:ext cx="1438430" cy="92074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37AFCAA-6F1F-A78C-EC29-AD05277B0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1170">
            <a:off x="1120324" y="2575913"/>
            <a:ext cx="1147209" cy="73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BA2D877-8A1D-DFAB-1943-FCCEF2175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7947">
            <a:off x="1707846" y="1247985"/>
            <a:ext cx="1262312" cy="88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08A69E-A9D0-0DCF-1F06-8D3A90FBF3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46460" y="1600200"/>
            <a:ext cx="1978973" cy="1266749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96A77F16-A6A2-E503-8E29-72EF62E720E6}"/>
              </a:ext>
            </a:extLst>
          </p:cNvPr>
          <p:cNvCxnSpPr>
            <a:cxnSpLocks/>
          </p:cNvCxnSpPr>
          <p:nvPr/>
        </p:nvCxnSpPr>
        <p:spPr>
          <a:xfrm>
            <a:off x="4499429" y="2467346"/>
            <a:ext cx="3875314" cy="1770825"/>
          </a:xfrm>
          <a:prstGeom prst="bentConnector3">
            <a:avLst/>
          </a:prstGeom>
          <a:ln w="38100">
            <a:solidFill>
              <a:schemeClr val="tx2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5BD5FA7-9D0A-E0EA-FB92-1F2B2F45ADD2}"/>
              </a:ext>
            </a:extLst>
          </p:cNvPr>
          <p:cNvCxnSpPr>
            <a:cxnSpLocks/>
            <a:stCxn id="31" idx="3"/>
            <a:endCxn id="10" idx="1"/>
          </p:cNvCxnSpPr>
          <p:nvPr/>
        </p:nvCxnSpPr>
        <p:spPr>
          <a:xfrm flipV="1">
            <a:off x="10715326" y="2233575"/>
            <a:ext cx="1331134" cy="201650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8" descr="Museums Pictures | Download Free Images on Unsplash">
            <a:extLst>
              <a:ext uri="{FF2B5EF4-FFF2-40B4-BE49-F238E27FC236}">
                <a16:creationId xmlns:a16="http://schemas.microsoft.com/office/drawing/2014/main" id="{04AEE2C4-A190-8FE0-E804-DB5E9521E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9810" y="952116"/>
            <a:ext cx="1705672" cy="113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C697C6E-2044-A8D3-DACD-1E99E0F72EF0}"/>
              </a:ext>
            </a:extLst>
          </p:cNvPr>
          <p:cNvSpPr txBox="1"/>
          <p:nvPr/>
        </p:nvSpPr>
        <p:spPr>
          <a:xfrm>
            <a:off x="8136516" y="3980773"/>
            <a:ext cx="257881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9632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5D5B24-EEB7-49B5-862D-680D15D098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74597" y="1263751"/>
            <a:ext cx="10560320" cy="921935"/>
          </a:xfrm>
        </p:spPr>
        <p:txBody>
          <a:bodyPr/>
          <a:lstStyle/>
          <a:p>
            <a:r>
              <a:rPr lang="en-CA" dirty="0"/>
              <a:t>What you will get: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42019F-57A3-4401-AFD0-D1B2D1AEE6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/>
          <a:lstStyle/>
          <a:p>
            <a:r>
              <a:rPr lang="en-CA" dirty="0"/>
              <a:t>What is </a:t>
            </a:r>
            <a:r>
              <a:rPr lang="en-CA" sz="3600" dirty="0"/>
              <a:t>Tri</a:t>
            </a:r>
            <a:r>
              <a:rPr lang="en-CA" sz="4000" dirty="0">
                <a:solidFill>
                  <a:schemeClr val="accent6"/>
                </a:solidFill>
                <a:latin typeface="Rockwell Nova" panose="020B0604020202020204" pitchFamily="18" charset="0"/>
                <a:cs typeface="Aharoni" panose="02010803020104030203" pitchFamily="2" charset="-79"/>
              </a:rPr>
              <a:t>pp</a:t>
            </a:r>
            <a:r>
              <a:rPr lang="en-CA" sz="3600" dirty="0"/>
              <a:t>r</a:t>
            </a:r>
            <a:endParaRPr lang="en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FA2E6E-A4ED-56DC-D54F-2B74ABA06959}"/>
              </a:ext>
            </a:extLst>
          </p:cNvPr>
          <p:cNvSpPr/>
          <p:nvPr/>
        </p:nvSpPr>
        <p:spPr>
          <a:xfrm>
            <a:off x="3628571" y="1891237"/>
            <a:ext cx="10733083" cy="5085509"/>
          </a:xfrm>
          <a:prstGeom prst="rect">
            <a:avLst/>
          </a:prstGeom>
          <a:solidFill>
            <a:srgbClr val="BEFAF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41D9BD-D92A-5C85-91B2-948421A66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025" y="2243886"/>
            <a:ext cx="3593145" cy="43312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44C153-849C-633C-B235-DC8301AFB3E1}"/>
              </a:ext>
            </a:extLst>
          </p:cNvPr>
          <p:cNvSpPr txBox="1"/>
          <p:nvPr/>
        </p:nvSpPr>
        <p:spPr>
          <a:xfrm>
            <a:off x="7495842" y="2237325"/>
            <a:ext cx="5154706" cy="41549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Stop</a:t>
            </a:r>
            <a:r>
              <a:rPr lang="en-US" sz="2400" dirty="0"/>
              <a:t>  </a:t>
            </a:r>
          </a:p>
          <a:p>
            <a:r>
              <a:rPr lang="en-US" sz="2400" dirty="0"/>
              <a:t>Make your way to great pictures at Niagara Falls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002060"/>
                </a:solidFill>
              </a:rPr>
              <a:t>Stop </a:t>
            </a:r>
          </a:p>
          <a:p>
            <a:r>
              <a:rPr lang="en-US" sz="2400" dirty="0"/>
              <a:t>Grab an amazing Burger and Fries at Hard Rock Café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002060"/>
                </a:solidFill>
              </a:rPr>
              <a:t>Stop</a:t>
            </a:r>
          </a:p>
          <a:p>
            <a:r>
              <a:rPr lang="en-US" sz="2400" dirty="0"/>
              <a:t>Wrap your day with a Golf Game at the Niagara Falls Country Club</a:t>
            </a:r>
            <a:endParaRPr lang="en-CA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35E6BF-E350-4AA5-5E54-FDC7DB43A1E6}"/>
              </a:ext>
            </a:extLst>
          </p:cNvPr>
          <p:cNvSpPr txBox="1"/>
          <p:nvPr/>
        </p:nvSpPr>
        <p:spPr>
          <a:xfrm>
            <a:off x="298323" y="1433137"/>
            <a:ext cx="280684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A fun tool to find your best interests around you </a:t>
            </a:r>
          </a:p>
          <a:p>
            <a:endParaRPr lang="en-US" sz="2000" b="1" dirty="0"/>
          </a:p>
          <a:p>
            <a:r>
              <a:rPr lang="en-US" sz="2000" b="1" dirty="0"/>
              <a:t>- First: </a:t>
            </a:r>
          </a:p>
          <a:p>
            <a:r>
              <a:rPr lang="en-US" sz="2000" dirty="0"/>
              <a:t>Tell us above yourself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b="1" dirty="0"/>
              <a:t>- Second</a:t>
            </a:r>
            <a:r>
              <a:rPr lang="en-US" sz="2000" dirty="0"/>
              <a:t>:</a:t>
            </a:r>
          </a:p>
          <a:p>
            <a:r>
              <a:rPr lang="en-US" sz="2000" dirty="0"/>
              <a:t>Trippr will recommend a list of what you like.</a:t>
            </a:r>
          </a:p>
          <a:p>
            <a:endParaRPr lang="en-US" sz="2000" dirty="0"/>
          </a:p>
          <a:p>
            <a:r>
              <a:rPr lang="en-US" sz="2000" b="1" dirty="0"/>
              <a:t>- Last, but not the least:</a:t>
            </a:r>
          </a:p>
          <a:p>
            <a:r>
              <a:rPr lang="en-US" sz="2000" dirty="0"/>
              <a:t>Select what you like to get more details.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CA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DE6EB8-F17B-3EA8-E128-A1F74388D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5279" y="3634955"/>
            <a:ext cx="1181644" cy="11816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1C45D0-38D7-B740-1E3D-7E1A07168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5279" y="2417309"/>
            <a:ext cx="1181644" cy="11722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EAFC0C-E271-EAAA-4BA5-36E51E527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15279" y="4862271"/>
            <a:ext cx="1181644" cy="1181644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04F08890-57D6-ED96-718B-CEB6DD43D1B4}"/>
              </a:ext>
            </a:extLst>
          </p:cNvPr>
          <p:cNvSpPr/>
          <p:nvPr/>
        </p:nvSpPr>
        <p:spPr>
          <a:xfrm>
            <a:off x="8246335" y="2331661"/>
            <a:ext cx="304800" cy="29248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CA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249DF4F-C8A8-1511-2011-6EA52F69C674}"/>
              </a:ext>
            </a:extLst>
          </p:cNvPr>
          <p:cNvSpPr/>
          <p:nvPr/>
        </p:nvSpPr>
        <p:spPr>
          <a:xfrm>
            <a:off x="8246335" y="3777281"/>
            <a:ext cx="304800" cy="29248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CA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DD20C8-A360-9F70-ED5E-1759AA841F0C}"/>
              </a:ext>
            </a:extLst>
          </p:cNvPr>
          <p:cNvSpPr/>
          <p:nvPr/>
        </p:nvSpPr>
        <p:spPr>
          <a:xfrm>
            <a:off x="8246335" y="5222901"/>
            <a:ext cx="304800" cy="29248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CA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EFC4B96-BEAA-0EAF-6D27-3D5BC46448E4}"/>
              </a:ext>
            </a:extLst>
          </p:cNvPr>
          <p:cNvSpPr/>
          <p:nvPr/>
        </p:nvSpPr>
        <p:spPr>
          <a:xfrm>
            <a:off x="5065433" y="5751429"/>
            <a:ext cx="304800" cy="29248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CA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66025B4-CB92-DD49-5BF1-F6EB2DAD7DCE}"/>
              </a:ext>
            </a:extLst>
          </p:cNvPr>
          <p:cNvSpPr/>
          <p:nvPr/>
        </p:nvSpPr>
        <p:spPr>
          <a:xfrm>
            <a:off x="6006901" y="5650758"/>
            <a:ext cx="304800" cy="29248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CA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DBB7AF9-404D-C5D3-7DC3-40042D4AD386}"/>
              </a:ext>
            </a:extLst>
          </p:cNvPr>
          <p:cNvSpPr/>
          <p:nvPr/>
        </p:nvSpPr>
        <p:spPr>
          <a:xfrm>
            <a:off x="6172636" y="4022331"/>
            <a:ext cx="304800" cy="29248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58497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42019F-57A3-4401-AFD0-D1B2D1AEE6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 dirty="0"/>
              <a:t>Resources and Technologies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232CA6-D1FB-4289-B1B4-BB6E298769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0947" y="1431758"/>
            <a:ext cx="13908506" cy="5943600"/>
          </a:xfrm>
        </p:spPr>
        <p:txBody>
          <a:bodyPr/>
          <a:lstStyle/>
          <a:p>
            <a:pPr marL="0" indent="0">
              <a:buNone/>
            </a:pPr>
            <a:r>
              <a:rPr lang="en-CA" sz="2000" b="1" dirty="0">
                <a:latin typeface="+mj-lt"/>
              </a:rPr>
              <a:t>Resources:</a:t>
            </a:r>
          </a:p>
          <a:p>
            <a:pPr lvl="1"/>
            <a:r>
              <a:rPr lang="en-CA" sz="2000" dirty="0">
                <a:latin typeface="+mj-lt"/>
              </a:rPr>
              <a:t>Google Map</a:t>
            </a:r>
          </a:p>
          <a:p>
            <a:pPr lvl="1"/>
            <a:r>
              <a:rPr lang="en-CA" sz="2000" dirty="0">
                <a:latin typeface="+mj-lt"/>
              </a:rPr>
              <a:t>Trip Advisor</a:t>
            </a:r>
          </a:p>
          <a:p>
            <a:pPr lvl="1"/>
            <a:r>
              <a:rPr lang="en-CA" sz="2000" dirty="0">
                <a:latin typeface="+mj-lt"/>
              </a:rPr>
              <a:t>Others (if possible)</a:t>
            </a:r>
          </a:p>
          <a:p>
            <a:pPr lvl="1"/>
            <a:r>
              <a:rPr lang="en-CA" sz="2000" dirty="0">
                <a:latin typeface="+mj-lt"/>
              </a:rPr>
              <a:t>Collecting User inputs</a:t>
            </a:r>
          </a:p>
          <a:p>
            <a:pPr marL="365760" lvl="1" indent="0">
              <a:buNone/>
            </a:pPr>
            <a:endParaRPr lang="en-CA" sz="2000" dirty="0">
              <a:latin typeface="+mj-lt"/>
            </a:endParaRPr>
          </a:p>
          <a:p>
            <a:pPr marL="57150" indent="0">
              <a:buNone/>
            </a:pPr>
            <a:r>
              <a:rPr lang="en-CA" sz="2000" b="1" dirty="0">
                <a:latin typeface="+mj-lt"/>
              </a:rPr>
              <a:t>Technologies:</a:t>
            </a:r>
          </a:p>
          <a:p>
            <a:pPr marL="365760" lvl="1" indent="0">
              <a:buNone/>
            </a:pPr>
            <a:endParaRPr lang="en-CA" sz="2000" dirty="0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313CC0-70C1-495A-B209-08BD0FC17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063" y="4897777"/>
            <a:ext cx="837854" cy="841083"/>
          </a:xfrm>
          <a:prstGeom prst="rect">
            <a:avLst/>
          </a:prstGeom>
        </p:spPr>
      </p:pic>
      <p:pic>
        <p:nvPicPr>
          <p:cNvPr id="9" name="Picture 8" descr="Image result for python logo">
            <a:extLst>
              <a:ext uri="{FF2B5EF4-FFF2-40B4-BE49-F238E27FC236}">
                <a16:creationId xmlns:a16="http://schemas.microsoft.com/office/drawing/2014/main" id="{4DA05DC6-006C-406D-B51D-2BDE7FFDF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239" y="4921291"/>
            <a:ext cx="844369" cy="84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2BD2D6-0321-4FE0-A519-52D2CC951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8079" y="4938087"/>
            <a:ext cx="1263550" cy="7157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AE740C-CFB3-41E8-B29D-58E31C370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849" y="4890160"/>
            <a:ext cx="913505" cy="9166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0F4066-5215-4A86-84CA-D240EC2CC9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4872" y="4707396"/>
            <a:ext cx="1971029" cy="1365075"/>
          </a:xfrm>
          <a:prstGeom prst="rect">
            <a:avLst/>
          </a:prstGeom>
        </p:spPr>
      </p:pic>
      <p:pic>
        <p:nvPicPr>
          <p:cNvPr id="2052" name="Picture 4" descr="Google Firebase">
            <a:extLst>
              <a:ext uri="{FF2B5EF4-FFF2-40B4-BE49-F238E27FC236}">
                <a16:creationId xmlns:a16="http://schemas.microsoft.com/office/drawing/2014/main" id="{199FAAAD-1E8E-9EBD-BB23-AF5F573ED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806" y="4885008"/>
            <a:ext cx="1932260" cy="84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664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53BF7A83-3D36-486E-8487-D2545728C520}"/>
              </a:ext>
            </a:extLst>
          </p:cNvPr>
          <p:cNvSpPr/>
          <p:nvPr/>
        </p:nvSpPr>
        <p:spPr>
          <a:xfrm>
            <a:off x="7942801" y="1994015"/>
            <a:ext cx="2730649" cy="98814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1400" b="1" dirty="0">
                <a:solidFill>
                  <a:srgbClr val="002060"/>
                </a:solidFill>
              </a:rPr>
              <a:t>ML Model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Training Initial Data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+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Retraining by collecting More</a:t>
            </a:r>
          </a:p>
          <a:p>
            <a:pPr algn="l"/>
            <a:endParaRPr lang="en-CA" sz="1400" dirty="0">
              <a:solidFill>
                <a:sysClr val="windowText" lastClr="000000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42019F-57A3-4401-AFD0-D1B2D1AEE6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/>
          <a:lstStyle/>
          <a:p>
            <a:r>
              <a:rPr lang="en-CA" dirty="0"/>
              <a:t>Process Flow and Diagram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E19191-AAAB-44DF-8583-1CDDF7E87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0" y="4064100"/>
            <a:ext cx="952500" cy="943515"/>
          </a:xfrm>
          <a:prstGeom prst="rect">
            <a:avLst/>
          </a:prstGeom>
        </p:spPr>
      </p:pic>
      <p:pic>
        <p:nvPicPr>
          <p:cNvPr id="71" name="Picture 70" descr="Image result for python logo">
            <a:extLst>
              <a:ext uri="{FF2B5EF4-FFF2-40B4-BE49-F238E27FC236}">
                <a16:creationId xmlns:a16="http://schemas.microsoft.com/office/drawing/2014/main" id="{BD82ECA5-E43A-4CF1-A61F-00EC31352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293" y="4109350"/>
            <a:ext cx="328357" cy="36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71" descr="Funny Brainstorm Brainstroming Idea Invention' Face Mask | Spreadshirt">
            <a:extLst>
              <a:ext uri="{FF2B5EF4-FFF2-40B4-BE49-F238E27FC236}">
                <a16:creationId xmlns:a16="http://schemas.microsoft.com/office/drawing/2014/main" id="{40D47FC7-57D7-84FB-0413-93B438826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54" y="3645724"/>
            <a:ext cx="1090551" cy="109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lowchart: Decision 72">
            <a:extLst>
              <a:ext uri="{FF2B5EF4-FFF2-40B4-BE49-F238E27FC236}">
                <a16:creationId xmlns:a16="http://schemas.microsoft.com/office/drawing/2014/main" id="{6E860846-7D2F-4C4B-B20F-1EE47DBC5DF1}"/>
              </a:ext>
            </a:extLst>
          </p:cNvPr>
          <p:cNvSpPr/>
          <p:nvPr/>
        </p:nvSpPr>
        <p:spPr>
          <a:xfrm>
            <a:off x="1219200" y="4086224"/>
            <a:ext cx="2114550" cy="904875"/>
          </a:xfrm>
          <a:prstGeom prst="flowChartDecision">
            <a:avLst/>
          </a:prstGeom>
          <a:solidFill>
            <a:schemeClr val="tx2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731520" rtl="0" eaLnBrk="1" latinLnBrk="0" hangingPunct="1"/>
            <a:r>
              <a:rPr lang="en-CA" sz="1400" b="1" kern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</a:t>
            </a:r>
          </a:p>
        </p:txBody>
      </p:sp>
      <p:pic>
        <p:nvPicPr>
          <p:cNvPr id="74" name="Graphic 38" descr="Download from cloud">
            <a:extLst>
              <a:ext uri="{FF2B5EF4-FFF2-40B4-BE49-F238E27FC236}">
                <a16:creationId xmlns:a16="http://schemas.microsoft.com/office/drawing/2014/main" id="{2D599DC7-DAEC-4FB6-94DB-BC0CC0099A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66999" y="3778349"/>
            <a:ext cx="571501" cy="571501"/>
          </a:xfrm>
          <a:prstGeom prst="rect">
            <a:avLst/>
          </a:prstGeom>
        </p:spPr>
      </p:pic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3AFB99C-F438-4246-174F-DDB8660EDDC7}"/>
              </a:ext>
            </a:extLst>
          </p:cNvPr>
          <p:cNvSpPr/>
          <p:nvPr/>
        </p:nvSpPr>
        <p:spPr>
          <a:xfrm>
            <a:off x="1219200" y="5007615"/>
            <a:ext cx="2277723" cy="118375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1400" b="1" dirty="0">
                <a:solidFill>
                  <a:srgbClr val="002060"/>
                </a:solidFill>
              </a:rPr>
              <a:t>Project Planning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Brain Storming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Research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Process</a:t>
            </a:r>
            <a:r>
              <a:rPr lang="en-CA" sz="1400" baseline="0" dirty="0">
                <a:solidFill>
                  <a:sysClr val="windowText" lastClr="000000"/>
                </a:solidFill>
              </a:rPr>
              <a:t> Design</a:t>
            </a:r>
          </a:p>
          <a:p>
            <a:pPr algn="l"/>
            <a:r>
              <a:rPr lang="en-CA" sz="1400" baseline="0" dirty="0">
                <a:solidFill>
                  <a:sysClr val="windowText" lastClr="000000"/>
                </a:solidFill>
              </a:rPr>
              <a:t>Data Download </a:t>
            </a:r>
            <a:endParaRPr lang="en-CA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E4E9351-4398-C26F-2446-09B26CEB5CA7}"/>
              </a:ext>
            </a:extLst>
          </p:cNvPr>
          <p:cNvCxnSpPr>
            <a:cxnSpLocks/>
            <a:stCxn id="73" idx="3"/>
            <a:endCxn id="70" idx="1"/>
          </p:cNvCxnSpPr>
          <p:nvPr/>
        </p:nvCxnSpPr>
        <p:spPr>
          <a:xfrm flipV="1">
            <a:off x="3333750" y="4535858"/>
            <a:ext cx="1295400" cy="280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05A20157-03C9-47C5-94F3-1F630DE7B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7" y="4095750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A5E26C0-5D40-4E0E-93EF-70AC5F2E66B0}"/>
              </a:ext>
            </a:extLst>
          </p:cNvPr>
          <p:cNvCxnSpPr>
            <a:stCxn id="70" idx="3"/>
            <a:endCxn id="77" idx="1"/>
          </p:cNvCxnSpPr>
          <p:nvPr/>
        </p:nvCxnSpPr>
        <p:spPr>
          <a:xfrm flipV="1">
            <a:off x="5581650" y="4533900"/>
            <a:ext cx="1366837" cy="195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650B4D72-8F60-407D-B65E-F123E5F068A6}"/>
              </a:ext>
            </a:extLst>
          </p:cNvPr>
          <p:cNvSpPr/>
          <p:nvPr/>
        </p:nvSpPr>
        <p:spPr>
          <a:xfrm>
            <a:off x="4556558" y="5061258"/>
            <a:ext cx="1708510" cy="100323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1400" b="1" dirty="0">
                <a:solidFill>
                  <a:srgbClr val="002060"/>
                </a:solidFill>
              </a:rPr>
              <a:t>ETL &amp; Data Store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Data Profiling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Database</a:t>
            </a:r>
            <a:r>
              <a:rPr lang="en-CA" sz="1400" baseline="0" dirty="0">
                <a:solidFill>
                  <a:sysClr val="windowText" lastClr="000000"/>
                </a:solidFill>
              </a:rPr>
              <a:t> Design</a:t>
            </a:r>
            <a:endParaRPr lang="en-CA" sz="1400" dirty="0">
              <a:solidFill>
                <a:sysClr val="windowText" lastClr="000000"/>
              </a:solidFill>
            </a:endParaRP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Load</a:t>
            </a:r>
            <a:r>
              <a:rPr lang="en-CA" sz="1400" baseline="0" dirty="0">
                <a:solidFill>
                  <a:sysClr val="windowText" lastClr="000000"/>
                </a:solidFill>
              </a:rPr>
              <a:t> to DB</a:t>
            </a:r>
            <a:endParaRPr lang="en-CA" sz="1400" dirty="0">
              <a:solidFill>
                <a:sysClr val="windowText" lastClr="000000"/>
              </a:solidFill>
            </a:endParaRPr>
          </a:p>
          <a:p>
            <a:pPr algn="l"/>
            <a:endParaRPr lang="en-CA" sz="1400" dirty="0">
              <a:solidFill>
                <a:sysClr val="windowText" lastClr="000000"/>
              </a:solidFill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90B1E18A-FDDA-4D5E-A6C5-1A723E7669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7412" y="4085779"/>
            <a:ext cx="1238250" cy="76289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18FC779-41D3-4D9B-9166-FB1F6E67776F}"/>
              </a:ext>
            </a:extLst>
          </p:cNvPr>
          <p:cNvCxnSpPr>
            <a:cxnSpLocks/>
            <a:stCxn id="77" idx="3"/>
          </p:cNvCxnSpPr>
          <p:nvPr/>
        </p:nvCxnSpPr>
        <p:spPr>
          <a:xfrm>
            <a:off x="7824787" y="4533900"/>
            <a:ext cx="1811488" cy="476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3C0D38F5-C6D1-7CD1-5171-5A749F2B5993}"/>
              </a:ext>
            </a:extLst>
          </p:cNvPr>
          <p:cNvGrpSpPr/>
          <p:nvPr/>
        </p:nvGrpSpPr>
        <p:grpSpPr>
          <a:xfrm>
            <a:off x="6759040" y="2041779"/>
            <a:ext cx="1116678" cy="976117"/>
            <a:chOff x="6696646" y="2247899"/>
            <a:chExt cx="1116678" cy="976117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A9EF66A0-4B0C-4333-9693-15F7AE688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96646" y="2247899"/>
              <a:ext cx="1116678" cy="976117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EBE634F9-1E2A-4938-A4A6-150CDCEE4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85727" y="2259783"/>
              <a:ext cx="624546" cy="390638"/>
            </a:xfrm>
            <a:prstGeom prst="rect">
              <a:avLst/>
            </a:prstGeom>
          </p:spPr>
        </p:pic>
      </p:grpSp>
      <p:sp>
        <p:nvSpPr>
          <p:cNvPr id="83" name="Arrow: Up-Down 82">
            <a:extLst>
              <a:ext uri="{FF2B5EF4-FFF2-40B4-BE49-F238E27FC236}">
                <a16:creationId xmlns:a16="http://schemas.microsoft.com/office/drawing/2014/main" id="{890113D8-18F6-8CED-3CD0-60F043762224}"/>
              </a:ext>
            </a:extLst>
          </p:cNvPr>
          <p:cNvSpPr/>
          <p:nvPr/>
        </p:nvSpPr>
        <p:spPr>
          <a:xfrm>
            <a:off x="7272337" y="3188271"/>
            <a:ext cx="228600" cy="752475"/>
          </a:xfrm>
          <a:prstGeom prst="upDown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CA" sz="1100"/>
          </a:p>
        </p:txBody>
      </p:sp>
      <p:sp>
        <p:nvSpPr>
          <p:cNvPr id="84" name="TextBox 95">
            <a:extLst>
              <a:ext uri="{FF2B5EF4-FFF2-40B4-BE49-F238E27FC236}">
                <a16:creationId xmlns:a16="http://schemas.microsoft.com/office/drawing/2014/main" id="{25BF951A-10E3-4D5F-8744-F2ADC319E1F9}"/>
              </a:ext>
            </a:extLst>
          </p:cNvPr>
          <p:cNvSpPr txBox="1"/>
          <p:nvPr/>
        </p:nvSpPr>
        <p:spPr>
          <a:xfrm>
            <a:off x="10046373" y="4317090"/>
            <a:ext cx="723900" cy="34290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sz="1400" b="1"/>
              <a:t>HTML</a:t>
            </a:r>
          </a:p>
        </p:txBody>
      </p:sp>
      <p:cxnSp>
        <p:nvCxnSpPr>
          <p:cNvPr id="86" name="Straight Arrow Connector 103">
            <a:extLst>
              <a:ext uri="{FF2B5EF4-FFF2-40B4-BE49-F238E27FC236}">
                <a16:creationId xmlns:a16="http://schemas.microsoft.com/office/drawing/2014/main" id="{9F61DBE5-2174-4D70-B470-8345DD35D0AD}"/>
              </a:ext>
            </a:extLst>
          </p:cNvPr>
          <p:cNvCxnSpPr>
            <a:stCxn id="80" idx="2"/>
            <a:endCxn id="77" idx="2"/>
          </p:cNvCxnSpPr>
          <p:nvPr/>
        </p:nvCxnSpPr>
        <p:spPr>
          <a:xfrm rot="5400000">
            <a:off x="8829898" y="3405410"/>
            <a:ext cx="123379" cy="3009900"/>
          </a:xfrm>
          <a:prstGeom prst="bentConnector3">
            <a:avLst>
              <a:gd name="adj1" fmla="val 744079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16E24EEF-380A-4CEF-B640-7D92F51E3F56}"/>
              </a:ext>
            </a:extLst>
          </p:cNvPr>
          <p:cNvSpPr/>
          <p:nvPr/>
        </p:nvSpPr>
        <p:spPr>
          <a:xfrm>
            <a:off x="8007390" y="5848354"/>
            <a:ext cx="1867277" cy="7465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1400" b="1" dirty="0">
                <a:solidFill>
                  <a:srgbClr val="002060"/>
                </a:solidFill>
              </a:rPr>
              <a:t>Data Store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Collect User</a:t>
            </a:r>
            <a:r>
              <a:rPr lang="en-CA" sz="1400" baseline="0" dirty="0">
                <a:solidFill>
                  <a:sysClr val="windowText" lastClr="000000"/>
                </a:solidFill>
              </a:rPr>
              <a:t> Info</a:t>
            </a:r>
          </a:p>
          <a:p>
            <a:pPr algn="l"/>
            <a:r>
              <a:rPr lang="en-CA" sz="1400" baseline="0" dirty="0">
                <a:solidFill>
                  <a:sysClr val="windowText" lastClr="000000"/>
                </a:solidFill>
              </a:rPr>
              <a:t>Store in database</a:t>
            </a:r>
            <a:endParaRPr lang="en-CA" sz="1400" dirty="0">
              <a:solidFill>
                <a:sysClr val="windowText" lastClr="000000"/>
              </a:solidFill>
            </a:endParaRPr>
          </a:p>
          <a:p>
            <a:pPr algn="l"/>
            <a:endParaRPr lang="en-CA" sz="1400" dirty="0">
              <a:solidFill>
                <a:sysClr val="windowText" lastClr="000000"/>
              </a:solidFill>
            </a:endParaRP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BC6CEEF3-BBCC-42DB-AA2D-C3F108B9DB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95086" y="2777377"/>
            <a:ext cx="819151" cy="819151"/>
          </a:xfrm>
          <a:prstGeom prst="rect">
            <a:avLst/>
          </a:prstGeom>
        </p:spPr>
      </p:pic>
      <p:cxnSp>
        <p:nvCxnSpPr>
          <p:cNvPr id="89" name="Straight Arrow Connector 103">
            <a:extLst>
              <a:ext uri="{FF2B5EF4-FFF2-40B4-BE49-F238E27FC236}">
                <a16:creationId xmlns:a16="http://schemas.microsoft.com/office/drawing/2014/main" id="{B0B31953-7BD0-4ACB-B6F7-ED24415AE5FE}"/>
              </a:ext>
            </a:extLst>
          </p:cNvPr>
          <p:cNvCxnSpPr>
            <a:stCxn id="88" idx="1"/>
            <a:endCxn id="80" idx="0"/>
          </p:cNvCxnSpPr>
          <p:nvPr/>
        </p:nvCxnSpPr>
        <p:spPr>
          <a:xfrm rot="10800000" flipV="1">
            <a:off x="10396538" y="3186953"/>
            <a:ext cx="1098549" cy="898826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3C54D6A1-B7B0-4A4C-A525-D6FC290B3FEE}"/>
              </a:ext>
            </a:extLst>
          </p:cNvPr>
          <p:cNvSpPr/>
          <p:nvPr/>
        </p:nvSpPr>
        <p:spPr>
          <a:xfrm>
            <a:off x="11144008" y="3889674"/>
            <a:ext cx="2410309" cy="117158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1400" b="1" dirty="0">
                <a:solidFill>
                  <a:srgbClr val="002060"/>
                </a:solidFill>
              </a:rPr>
              <a:t>HTML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Input - User Registration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Input - User</a:t>
            </a:r>
            <a:r>
              <a:rPr lang="en-CA" sz="1400" baseline="0" dirty="0">
                <a:solidFill>
                  <a:sysClr val="windowText" lastClr="000000"/>
                </a:solidFill>
              </a:rPr>
              <a:t> survey</a:t>
            </a:r>
            <a:endParaRPr lang="en-CA" sz="1400" dirty="0">
              <a:solidFill>
                <a:sysClr val="windowText" lastClr="000000"/>
              </a:solidFill>
            </a:endParaRP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Output - Gmap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Output</a:t>
            </a:r>
            <a:r>
              <a:rPr lang="en-CA" sz="1400" baseline="0" dirty="0">
                <a:solidFill>
                  <a:sysClr val="windowText" lastClr="000000"/>
                </a:solidFill>
              </a:rPr>
              <a:t> - Recommendation</a:t>
            </a:r>
            <a:endParaRPr lang="en-CA" sz="1400" dirty="0">
              <a:solidFill>
                <a:sysClr val="windowText" lastClr="000000"/>
              </a:solidFill>
            </a:endParaRPr>
          </a:p>
          <a:p>
            <a:pPr algn="l"/>
            <a:endParaRPr lang="en-CA" sz="1400" dirty="0">
              <a:solidFill>
                <a:sysClr val="windowText" lastClr="000000"/>
              </a:solidFill>
            </a:endParaRP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2E313CC0-70C1-495A-B209-08BD0FC172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80312" y="4184111"/>
            <a:ext cx="306502" cy="30768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553DAF8-DA9F-4BE7-B493-D44E019713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41152" y="5413795"/>
            <a:ext cx="297013" cy="298158"/>
          </a:xfrm>
          <a:prstGeom prst="rect">
            <a:avLst/>
          </a:prstGeom>
        </p:spPr>
      </p:pic>
      <p:pic>
        <p:nvPicPr>
          <p:cNvPr id="107" name="Picture 106" descr="Image result for python logo">
            <a:extLst>
              <a:ext uri="{FF2B5EF4-FFF2-40B4-BE49-F238E27FC236}">
                <a16:creationId xmlns:a16="http://schemas.microsoft.com/office/drawing/2014/main" id="{FD8B0EC5-1A63-0A48-6758-6682E8B7A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223" y="2625018"/>
            <a:ext cx="354384" cy="3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0230B9-60EC-C241-E276-33DA162C943B}"/>
              </a:ext>
            </a:extLst>
          </p:cNvPr>
          <p:cNvSpPr txBox="1"/>
          <p:nvPr/>
        </p:nvSpPr>
        <p:spPr>
          <a:xfrm>
            <a:off x="9112372" y="5430214"/>
            <a:ext cx="1000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rgbClr val="0070C0"/>
                </a:solidFill>
              </a:rPr>
              <a:t>Optional</a:t>
            </a:r>
            <a:endParaRPr lang="en-CA" sz="1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655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42019F-57A3-4401-AFD0-D1B2D1AEE6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/>
          <a:lstStyle/>
          <a:p>
            <a:r>
              <a:rPr lang="en-CA" dirty="0"/>
              <a:t>ML Model Diagram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3AFB99C-F438-4246-174F-DDB8660EDDC7}"/>
              </a:ext>
            </a:extLst>
          </p:cNvPr>
          <p:cNvSpPr/>
          <p:nvPr/>
        </p:nvSpPr>
        <p:spPr>
          <a:xfrm>
            <a:off x="5020346" y="2807624"/>
            <a:ext cx="4589708" cy="3682115"/>
          </a:xfrm>
          <a:prstGeom prst="roundRect">
            <a:avLst>
              <a:gd name="adj" fmla="val 584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sz="1600" b="1" dirty="0">
                <a:solidFill>
                  <a:srgbClr val="002060"/>
                </a:solidFill>
              </a:rPr>
              <a:t>Unsupervised ML Model</a:t>
            </a:r>
          </a:p>
          <a:p>
            <a:pPr algn="ctr"/>
            <a:endParaRPr lang="en-CA" sz="1400" b="1" dirty="0">
              <a:solidFill>
                <a:srgbClr val="002060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C444C8E-65F6-4CB7-CBB2-B52D02967DF0}"/>
              </a:ext>
            </a:extLst>
          </p:cNvPr>
          <p:cNvSpPr/>
          <p:nvPr/>
        </p:nvSpPr>
        <p:spPr>
          <a:xfrm>
            <a:off x="1074627" y="3464568"/>
            <a:ext cx="2705013" cy="2356356"/>
          </a:xfrm>
          <a:prstGeom prst="roundRect">
            <a:avLst>
              <a:gd name="adj" fmla="val 584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sz="1600" b="1" dirty="0">
                <a:solidFill>
                  <a:srgbClr val="002060"/>
                </a:solidFill>
              </a:rPr>
              <a:t>Input</a:t>
            </a:r>
          </a:p>
          <a:p>
            <a:pPr algn="ctr"/>
            <a:endParaRPr lang="en-CA" sz="1400" b="1" dirty="0">
              <a:solidFill>
                <a:srgbClr val="00206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F75CF3-7E36-D39A-C84E-AE832EC3D9CE}"/>
              </a:ext>
            </a:extLst>
          </p:cNvPr>
          <p:cNvSpPr/>
          <p:nvPr/>
        </p:nvSpPr>
        <p:spPr>
          <a:xfrm>
            <a:off x="6133622" y="3332651"/>
            <a:ext cx="2363157" cy="41658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bg1"/>
                </a:solidFill>
              </a:rPr>
              <a:t>Data Preparation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06F9843-E7B1-5B93-E4C9-A1246E855154}"/>
              </a:ext>
            </a:extLst>
          </p:cNvPr>
          <p:cNvSpPr/>
          <p:nvPr/>
        </p:nvSpPr>
        <p:spPr>
          <a:xfrm>
            <a:off x="6133622" y="4524668"/>
            <a:ext cx="2363157" cy="41658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bg1"/>
                </a:solidFill>
              </a:rPr>
              <a:t>PCA Setting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6D3FDFF-11D5-FC49-460F-5BD66A60C4EA}"/>
              </a:ext>
            </a:extLst>
          </p:cNvPr>
          <p:cNvSpPr/>
          <p:nvPr/>
        </p:nvSpPr>
        <p:spPr>
          <a:xfrm>
            <a:off x="6133622" y="5716685"/>
            <a:ext cx="2363157" cy="41658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bg1"/>
                </a:solidFill>
              </a:rPr>
              <a:t>Plot data and Validation 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20A215-1EED-BD18-5037-76D58DFE752B}"/>
              </a:ext>
            </a:extLst>
          </p:cNvPr>
          <p:cNvSpPr/>
          <p:nvPr/>
        </p:nvSpPr>
        <p:spPr>
          <a:xfrm>
            <a:off x="6133622" y="5120677"/>
            <a:ext cx="2363157" cy="41658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bg1"/>
                </a:solidFill>
              </a:rPr>
              <a:t>Find the best value for K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1FE1BE2-38D0-A578-F438-0781A2BF253F}"/>
              </a:ext>
            </a:extLst>
          </p:cNvPr>
          <p:cNvSpPr/>
          <p:nvPr/>
        </p:nvSpPr>
        <p:spPr>
          <a:xfrm>
            <a:off x="1245555" y="4132218"/>
            <a:ext cx="2363157" cy="41658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bg1"/>
                </a:solidFill>
              </a:rPr>
              <a:t>Rating Data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6254F20-E08D-CC19-C8BD-D8040D7E8406}"/>
              </a:ext>
            </a:extLst>
          </p:cNvPr>
          <p:cNvSpPr/>
          <p:nvPr/>
        </p:nvSpPr>
        <p:spPr>
          <a:xfrm>
            <a:off x="1245555" y="4646056"/>
            <a:ext cx="2363157" cy="41658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bg1"/>
                </a:solidFill>
              </a:rPr>
              <a:t>Category Table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B696D6-EBBE-0D62-A021-4B669E8E98DA}"/>
              </a:ext>
            </a:extLst>
          </p:cNvPr>
          <p:cNvSpPr/>
          <p:nvPr/>
        </p:nvSpPr>
        <p:spPr>
          <a:xfrm>
            <a:off x="1245555" y="5159895"/>
            <a:ext cx="2363157" cy="41658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bg1"/>
                </a:solidFill>
              </a:rPr>
              <a:t>User Table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05A20157-03C9-47C5-94F3-1F630DE7B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086" y="1364919"/>
            <a:ext cx="738102" cy="73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6ACDAF7-F471-9971-536E-4C81E5F2AF9E}"/>
              </a:ext>
            </a:extLst>
          </p:cNvPr>
          <p:cNvGrpSpPr/>
          <p:nvPr/>
        </p:nvGrpSpPr>
        <p:grpSpPr>
          <a:xfrm>
            <a:off x="5150446" y="2837075"/>
            <a:ext cx="915962" cy="856092"/>
            <a:chOff x="4177506" y="1623757"/>
            <a:chExt cx="1116678" cy="976117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3C0D38F5-C6D1-7CD1-5171-5A749F2B5993}"/>
                </a:ext>
              </a:extLst>
            </p:cNvPr>
            <p:cNvGrpSpPr/>
            <p:nvPr/>
          </p:nvGrpSpPr>
          <p:grpSpPr>
            <a:xfrm>
              <a:off x="4177506" y="1623757"/>
              <a:ext cx="1116678" cy="976117"/>
              <a:chOff x="6696646" y="2247899"/>
              <a:chExt cx="1116678" cy="976117"/>
            </a:xfrm>
          </p:grpSpPr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A9EF66A0-4B0C-4333-9693-15F7AE688D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96646" y="2247899"/>
                <a:ext cx="1116678" cy="976117"/>
              </a:xfrm>
              <a:prstGeom prst="rect">
                <a:avLst/>
              </a:prstGeom>
            </p:spPr>
          </p:pic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EBE634F9-1E2A-4938-A4A6-150CDCEE40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85727" y="2259783"/>
                <a:ext cx="624546" cy="390638"/>
              </a:xfrm>
              <a:prstGeom prst="rect">
                <a:avLst/>
              </a:prstGeom>
            </p:spPr>
          </p:pic>
        </p:grpSp>
        <p:pic>
          <p:nvPicPr>
            <p:cNvPr id="53" name="Picture 52" descr="Image result for python logo">
              <a:extLst>
                <a:ext uri="{FF2B5EF4-FFF2-40B4-BE49-F238E27FC236}">
                  <a16:creationId xmlns:a16="http://schemas.microsoft.com/office/drawing/2014/main" id="{84164FE8-94FC-8B52-9AE0-AC6855960C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019" y="2151226"/>
              <a:ext cx="354384" cy="390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A739FC00-0A7E-349F-B97C-141ED3C80E96}"/>
              </a:ext>
            </a:extLst>
          </p:cNvPr>
          <p:cNvSpPr/>
          <p:nvPr/>
        </p:nvSpPr>
        <p:spPr>
          <a:xfrm>
            <a:off x="6133622" y="3928659"/>
            <a:ext cx="2363157" cy="41658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bg1"/>
                </a:solidFill>
              </a:rPr>
              <a:t>Scaling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061994C-D403-FA77-9DC9-020F25C7DBCC}"/>
              </a:ext>
            </a:extLst>
          </p:cNvPr>
          <p:cNvCxnSpPr>
            <a:cxnSpLocks/>
            <a:stCxn id="48" idx="3"/>
            <a:endCxn id="75" idx="1"/>
          </p:cNvCxnSpPr>
          <p:nvPr/>
        </p:nvCxnSpPr>
        <p:spPr>
          <a:xfrm>
            <a:off x="3779640" y="4642746"/>
            <a:ext cx="1240706" cy="593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C35DDD1-08FA-7089-67FA-58E8D5B42BBA}"/>
              </a:ext>
            </a:extLst>
          </p:cNvPr>
          <p:cNvCxnSpPr>
            <a:cxnSpLocks/>
            <a:stCxn id="75" idx="3"/>
            <a:endCxn id="67" idx="1"/>
          </p:cNvCxnSpPr>
          <p:nvPr/>
        </p:nvCxnSpPr>
        <p:spPr>
          <a:xfrm>
            <a:off x="9610054" y="4648682"/>
            <a:ext cx="1069202" cy="76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9528FF81-E3A1-A982-4198-73727E90CA9E}"/>
              </a:ext>
            </a:extLst>
          </p:cNvPr>
          <p:cNvSpPr/>
          <p:nvPr/>
        </p:nvSpPr>
        <p:spPr>
          <a:xfrm>
            <a:off x="10679256" y="3894744"/>
            <a:ext cx="2705013" cy="1509395"/>
          </a:xfrm>
          <a:prstGeom prst="roundRect">
            <a:avLst>
              <a:gd name="adj" fmla="val 584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sz="1600" b="1" dirty="0">
                <a:solidFill>
                  <a:srgbClr val="002060"/>
                </a:solidFill>
              </a:rPr>
              <a:t>Output</a:t>
            </a:r>
          </a:p>
          <a:p>
            <a:pPr algn="ctr"/>
            <a:endParaRPr lang="en-CA" sz="1400" b="1" dirty="0">
              <a:solidFill>
                <a:srgbClr val="002060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949180F-EFAB-B9C1-ED6C-7304F94B716A}"/>
              </a:ext>
            </a:extLst>
          </p:cNvPr>
          <p:cNvSpPr/>
          <p:nvPr/>
        </p:nvSpPr>
        <p:spPr>
          <a:xfrm>
            <a:off x="10868468" y="4390571"/>
            <a:ext cx="2363157" cy="41658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bg1"/>
                </a:solidFill>
              </a:rPr>
              <a:t>Group data into clusters</a:t>
            </a:r>
          </a:p>
        </p:txBody>
      </p:sp>
      <p:cxnSp>
        <p:nvCxnSpPr>
          <p:cNvPr id="82" name="Straight Arrow Connector 103">
            <a:extLst>
              <a:ext uri="{FF2B5EF4-FFF2-40B4-BE49-F238E27FC236}">
                <a16:creationId xmlns:a16="http://schemas.microsoft.com/office/drawing/2014/main" id="{C5CE074C-110A-7516-3825-3B21CED194A0}"/>
              </a:ext>
            </a:extLst>
          </p:cNvPr>
          <p:cNvCxnSpPr>
            <a:cxnSpLocks/>
            <a:stCxn id="67" idx="0"/>
            <a:endCxn id="77" idx="3"/>
          </p:cNvCxnSpPr>
          <p:nvPr/>
        </p:nvCxnSpPr>
        <p:spPr>
          <a:xfrm rot="16200000" flipV="1">
            <a:off x="8848589" y="711569"/>
            <a:ext cx="2160774" cy="4205575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103">
            <a:extLst>
              <a:ext uri="{FF2B5EF4-FFF2-40B4-BE49-F238E27FC236}">
                <a16:creationId xmlns:a16="http://schemas.microsoft.com/office/drawing/2014/main" id="{1CC8C363-85E2-B527-01B5-869FB3FB2A92}"/>
              </a:ext>
            </a:extLst>
          </p:cNvPr>
          <p:cNvCxnSpPr>
            <a:cxnSpLocks/>
            <a:stCxn id="77" idx="1"/>
            <a:endCxn id="48" idx="0"/>
          </p:cNvCxnSpPr>
          <p:nvPr/>
        </p:nvCxnSpPr>
        <p:spPr>
          <a:xfrm rot="10800000" flipV="1">
            <a:off x="2427134" y="1733970"/>
            <a:ext cx="4660952" cy="1730598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7CEFF61F-03B7-AA41-D049-0DB1D3FBFB2E}"/>
              </a:ext>
            </a:extLst>
          </p:cNvPr>
          <p:cNvSpPr txBox="1"/>
          <p:nvPr/>
        </p:nvSpPr>
        <p:spPr>
          <a:xfrm>
            <a:off x="7007403" y="2104435"/>
            <a:ext cx="1121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4234376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42019F-57A3-4401-AFD0-D1B2D1AEE6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 dirty="0"/>
              <a:t>Data Base ERD (Preliminary)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8539420-5A1D-C56C-2E1A-851D1F859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194" y="1605306"/>
            <a:ext cx="6505349" cy="586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93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42019F-57A3-4401-AFD0-D1B2D1AEE6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8600" y="207838"/>
            <a:ext cx="14245389" cy="832416"/>
          </a:xfrm>
        </p:spPr>
        <p:txBody>
          <a:bodyPr/>
          <a:lstStyle/>
          <a:p>
            <a:r>
              <a:rPr lang="en-CA" dirty="0"/>
              <a:t>Project Timeline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B91C14-7D98-C278-73E1-4B2B5E926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30" y="1675467"/>
            <a:ext cx="12122602" cy="58657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BFA156-14A4-2E6B-A5F2-3CD5C7E5BB13}"/>
              </a:ext>
            </a:extLst>
          </p:cNvPr>
          <p:cNvSpPr txBox="1"/>
          <p:nvPr/>
        </p:nvSpPr>
        <p:spPr>
          <a:xfrm>
            <a:off x="228600" y="1234768"/>
            <a:ext cx="99604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https://github.com/juanitacosmica/FinalProject_RoadTrippr/blob/main/TRIPPR%20Milestones%20051322.xlsx</a:t>
            </a:r>
            <a:endParaRPr lang="en-CA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026000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Scarsin i2e 1">
      <a:dk1>
        <a:srgbClr val="000000"/>
      </a:dk1>
      <a:lt1>
        <a:srgbClr val="FFFFFF"/>
      </a:lt1>
      <a:dk2>
        <a:srgbClr val="2F5897"/>
      </a:dk2>
      <a:lt2>
        <a:srgbClr val="E4E9EF"/>
      </a:lt2>
      <a:accent1>
        <a:srgbClr val="FBD400"/>
      </a:accent1>
      <a:accent2>
        <a:srgbClr val="BED523"/>
      </a:accent2>
      <a:accent3>
        <a:srgbClr val="4C94E9"/>
      </a:accent3>
      <a:accent4>
        <a:srgbClr val="D5801C"/>
      </a:accent4>
      <a:accent5>
        <a:srgbClr val="D03538"/>
      </a:accent5>
      <a:accent6>
        <a:srgbClr val="5C8D77"/>
      </a:accent6>
      <a:hlink>
        <a:srgbClr val="4C94E9"/>
      </a:hlink>
      <a:folHlink>
        <a:srgbClr val="2D334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Custom 3">
      <a:dk1>
        <a:srgbClr val="2A292B"/>
      </a:dk1>
      <a:lt1>
        <a:sysClr val="window" lastClr="FFFFFF"/>
      </a:lt1>
      <a:dk2>
        <a:srgbClr val="FCD402"/>
      </a:dk2>
      <a:lt2>
        <a:srgbClr val="BFD623"/>
      </a:lt2>
      <a:accent1>
        <a:srgbClr val="429FD6"/>
      </a:accent1>
      <a:accent2>
        <a:srgbClr val="C1741B"/>
      </a:accent2>
      <a:accent3>
        <a:srgbClr val="AEAFB3"/>
      </a:accent3>
      <a:accent4>
        <a:srgbClr val="5C8D78"/>
      </a:accent4>
      <a:accent5>
        <a:srgbClr val="4BACC6"/>
      </a:accent5>
      <a:accent6>
        <a:srgbClr val="2E3445"/>
      </a:accent6>
      <a:hlink>
        <a:srgbClr val="D03539"/>
      </a:hlink>
      <a:folHlink>
        <a:srgbClr val="1F75FD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16514</TotalTime>
  <Words>262</Words>
  <Application>Microsoft Office PowerPoint</Application>
  <PresentationFormat>Custom</PresentationFormat>
  <Paragraphs>83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Aharoni</vt:lpstr>
      <vt:lpstr>Arial</vt:lpstr>
      <vt:lpstr>Calibri</vt:lpstr>
      <vt:lpstr>Rockwell</vt:lpstr>
      <vt:lpstr>Rockwell Nova</vt:lpstr>
      <vt:lpstr>Tahoma</vt:lpstr>
      <vt:lpstr>Wingdings</vt:lpstr>
      <vt:lpstr>1_Custom Design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Innovasium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Deeps  Mandlaus</dc:creator>
  <cp:lastModifiedBy>Walter Wu</cp:lastModifiedBy>
  <cp:revision>688</cp:revision>
  <cp:lastPrinted>2016-10-18T17:45:27Z</cp:lastPrinted>
  <dcterms:created xsi:type="dcterms:W3CDTF">2016-06-13T12:42:42Z</dcterms:created>
  <dcterms:modified xsi:type="dcterms:W3CDTF">2022-05-15T01:17:45Z</dcterms:modified>
</cp:coreProperties>
</file>